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289" r:id="rId5"/>
    <p:sldId id="287" r:id="rId6"/>
    <p:sldId id="286" r:id="rId7"/>
    <p:sldId id="270" r:id="rId8"/>
    <p:sldId id="288" r:id="rId9"/>
    <p:sldId id="284" r:id="rId10"/>
    <p:sldId id="281" r:id="rId11"/>
    <p:sldId id="282" r:id="rId12"/>
    <p:sldId id="257" r:id="rId13"/>
    <p:sldId id="290" r:id="rId14"/>
    <p:sldId id="260" r:id="rId15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Lustria" panose="02010600030101010101" charset="0"/>
      <p:regular r:id="rId21"/>
    </p:embeddedFont>
    <p:embeddedFont>
      <p:font typeface="Open Sans Light" panose="020B0306030504020204" pitchFamily="34" charset="0"/>
      <p:regular r:id="rId22"/>
      <p:italic r:id="rId23"/>
    </p:embeddedFont>
    <p:embeddedFont>
      <p:font typeface="Open Sans Light Italics" panose="02010600030101010101" charset="0"/>
      <p:regular r:id="rId24"/>
    </p:embeddedFont>
    <p:embeddedFont>
      <p:font typeface="等线" panose="02010600030101010101" pitchFamily="2" charset="-122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920"/>
    <a:srgbClr val="EBDA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svg>
</file>

<file path=ppt/media/image12.pn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svg>
</file>

<file path=ppt/media/image33.JPEG>
</file>

<file path=ppt/media/image34.png>
</file>

<file path=ppt/media/image35.jpeg>
</file>

<file path=ppt/media/image4.png>
</file>

<file path=ppt/media/image5.pn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BEC9B0-2726-460E-8FEA-6AAD6548205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D9201-EAF5-472C-9954-4F8AEB6D75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694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D9201-EAF5-472C-9954-4F8AEB6D758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390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hyperlink" Target="https://www.pianshen.com/article/87021110201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hyperlink" Target="https://www.pianshen.com/article/389090400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JPE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viantart.com/checonx/art/Beer-mug-vector-709147238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data/gho/data/indicators/indicator-details/GHO/alcohol-recorded-per-capita-(15-)-consumption-(in-litres-of-pure-alcohol)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mathurinache/world-happiness-report-20152021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sv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09364" y="1413487"/>
            <a:ext cx="8366221" cy="7465525"/>
          </a:xfrm>
          <a:prstGeom prst="rect">
            <a:avLst/>
          </a:prstGeom>
          <a:solidFill>
            <a:srgbClr val="A18F63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17812" r="10028"/>
          <a:stretch>
            <a:fillRect/>
          </a:stretch>
        </p:blipFill>
        <p:spPr>
          <a:xfrm>
            <a:off x="1028700" y="1413487"/>
            <a:ext cx="7731266" cy="745975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9618613" y="1943100"/>
            <a:ext cx="7856971" cy="6400164"/>
            <a:chOff x="-1" y="1528279"/>
            <a:chExt cx="10475961" cy="6428480"/>
          </a:xfrm>
        </p:grpSpPr>
        <p:sp>
          <p:nvSpPr>
            <p:cNvPr id="5" name="TextBox 5"/>
            <p:cNvSpPr txBox="1"/>
            <p:nvPr/>
          </p:nvSpPr>
          <p:spPr>
            <a:xfrm>
              <a:off x="0" y="1528279"/>
              <a:ext cx="9220200" cy="51609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350"/>
                </a:lnSpc>
              </a:pPr>
              <a:r>
                <a:rPr lang="en-US" sz="8500" dirty="0">
                  <a:solidFill>
                    <a:srgbClr val="EBDAA8"/>
                  </a:solidFill>
                  <a:latin typeface="Lustria"/>
                </a:rPr>
                <a:t>Does Alcohol Solve All Your Problems?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1" y="7097226"/>
              <a:ext cx="10475961" cy="85953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altLang="zh-CN" sz="2400" dirty="0">
                  <a:solidFill>
                    <a:srgbClr val="EBDAA8"/>
                  </a:solidFill>
                  <a:latin typeface="Open Sans Light Italics"/>
                </a:rPr>
                <a:t>(By presentation order)</a:t>
              </a:r>
            </a:p>
            <a:p>
              <a:pPr algn="l">
                <a:lnSpc>
                  <a:spcPts val="3359"/>
                </a:lnSpc>
              </a:pPr>
              <a:r>
                <a:rPr lang="en-US" sz="2800" dirty="0" err="1">
                  <a:solidFill>
                    <a:srgbClr val="EBDAA8"/>
                  </a:solidFill>
                  <a:latin typeface="Open Sans Light Italics"/>
                </a:rPr>
                <a:t>Keer</a:t>
              </a:r>
              <a:r>
                <a:rPr lang="en-US" sz="2800" dirty="0">
                  <a:solidFill>
                    <a:srgbClr val="EBDAA8"/>
                  </a:solidFill>
                  <a:latin typeface="Open Sans Light Italics"/>
                </a:rPr>
                <a:t> Ma, </a:t>
              </a:r>
              <a:r>
                <a:rPr lang="en-US" sz="2800" dirty="0" err="1">
                  <a:solidFill>
                    <a:srgbClr val="EBDAA8"/>
                  </a:solidFill>
                  <a:latin typeface="Open Sans Light Italics"/>
                </a:rPr>
                <a:t>Weikun</a:t>
              </a:r>
              <a:r>
                <a:rPr lang="en-US" sz="2800" dirty="0">
                  <a:solidFill>
                    <a:srgbClr val="EBDAA8"/>
                  </a:solidFill>
                  <a:latin typeface="Open Sans Light Italics"/>
                </a:rPr>
                <a:t> Zhuang, </a:t>
              </a:r>
              <a:r>
                <a:rPr lang="en-US" altLang="zh-CN" sz="2800" dirty="0" err="1">
                  <a:solidFill>
                    <a:srgbClr val="EBDAA8"/>
                  </a:solidFill>
                  <a:latin typeface="Open Sans Light Italics"/>
                </a:rPr>
                <a:t>Yuanyi</a:t>
              </a:r>
              <a:r>
                <a:rPr lang="en-US" altLang="zh-CN" sz="2800" dirty="0">
                  <a:solidFill>
                    <a:srgbClr val="EBDAA8"/>
                  </a:solidFill>
                  <a:latin typeface="Open Sans Light Italics"/>
                </a:rPr>
                <a:t> </a:t>
              </a:r>
              <a:r>
                <a:rPr lang="en-US" altLang="zh-CN" sz="2800" dirty="0" err="1">
                  <a:solidFill>
                    <a:srgbClr val="EBDAA8"/>
                  </a:solidFill>
                  <a:latin typeface="Open Sans Light Italics"/>
                </a:rPr>
                <a:t>Xie</a:t>
              </a:r>
              <a:r>
                <a:rPr lang="en-US" altLang="zh-CN" sz="2800" dirty="0">
                  <a:solidFill>
                    <a:srgbClr val="EBDAA8"/>
                  </a:solidFill>
                  <a:latin typeface="Open Sans Light Italics"/>
                </a:rPr>
                <a:t>, </a:t>
              </a:r>
              <a:r>
                <a:rPr lang="en-US" sz="2800" dirty="0">
                  <a:solidFill>
                    <a:srgbClr val="EBDAA8"/>
                  </a:solidFill>
                  <a:latin typeface="Open Sans Light Italics"/>
                </a:rPr>
                <a:t>Xiaoya Gao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364672"/>
              <a:ext cx="9220200" cy="4894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altLang="zh-CN" sz="3200" spc="384" dirty="0">
                  <a:solidFill>
                    <a:srgbClr val="EBDAA8"/>
                  </a:solidFill>
                  <a:latin typeface="Open Sans Light"/>
                </a:rPr>
                <a:t>Group 8</a:t>
              </a:r>
              <a:endParaRPr lang="en-US" sz="3200" spc="384" dirty="0">
                <a:solidFill>
                  <a:srgbClr val="EBDAA8"/>
                </a:solidFill>
                <a:latin typeface="Open Sans Light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041029" y="996370"/>
            <a:ext cx="8132000" cy="4895140"/>
            <a:chOff x="0" y="0"/>
            <a:chExt cx="10842667" cy="6526856"/>
          </a:xfrm>
        </p:grpSpPr>
        <p:sp>
          <p:nvSpPr>
            <p:cNvPr id="4" name="TextBox 4"/>
            <p:cNvSpPr txBox="1"/>
            <p:nvPr/>
          </p:nvSpPr>
          <p:spPr>
            <a:xfrm>
              <a:off x="0" y="3826287"/>
              <a:ext cx="7083467" cy="270056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170"/>
                </a:lnSpc>
              </a:pPr>
              <a:r>
                <a:rPr lang="en-US" sz="2300" dirty="0">
                  <a:solidFill>
                    <a:srgbClr val="262920"/>
                  </a:solidFill>
                  <a:latin typeface="Open Sans Light"/>
                </a:rPr>
                <a:t>As the picture shows, higher happiness score corresponds to lower alcohol consumption. Conversely, lower happiness score corresponds to higher alcohol consumption.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016000"/>
              <a:ext cx="10842667" cy="16409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350"/>
                </a:lnSpc>
              </a:pPr>
              <a:r>
                <a:rPr lang="en-US" altLang="zh-CN" sz="8500" dirty="0">
                  <a:solidFill>
                    <a:srgbClr val="262920"/>
                  </a:solidFill>
                  <a:latin typeface="Lustria Bold"/>
                </a:rPr>
                <a:t>Negative</a:t>
              </a:r>
              <a:r>
                <a:rPr lang="en-US" sz="8500" dirty="0">
                  <a:solidFill>
                    <a:srgbClr val="262920"/>
                  </a:solidFill>
                  <a:latin typeface="Lustria Bold"/>
                </a:rPr>
                <a:t>?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10190666" cy="6464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262920"/>
                  </a:solidFill>
                  <a:latin typeface="Lustria Bold"/>
                </a:rPr>
                <a:t>For Albania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8893" y="3020125"/>
              <a:ext cx="10190666" cy="535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19"/>
                </a:lnSpc>
              </a:pPr>
              <a:r>
                <a:rPr lang="en-US" sz="2599" dirty="0">
                  <a:solidFill>
                    <a:srgbClr val="262920"/>
                  </a:solidFill>
                  <a:latin typeface="Open Sans Light"/>
                </a:rPr>
                <a:t>Year: 2015-2019</a:t>
              </a:r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32FE0C76-6044-4A55-999F-7AA259792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996370"/>
            <a:ext cx="11048108" cy="8294260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1E809F09-B43F-4088-8E43-82D390E039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2000" y="6515101"/>
            <a:ext cx="4550600" cy="3250428"/>
          </a:xfrm>
          <a:prstGeom prst="rect">
            <a:avLst/>
          </a:prstGeom>
        </p:spPr>
      </p:pic>
      <p:pic>
        <p:nvPicPr>
          <p:cNvPr id="16" name="图片 15" descr="卡通画&#10;&#10;描述已自动生成">
            <a:extLst>
              <a:ext uri="{FF2B5EF4-FFF2-40B4-BE49-F238E27FC236}">
                <a16:creationId xmlns:a16="http://schemas.microsoft.com/office/drawing/2014/main" id="{A9ACDD08-5038-49C4-8315-DD9BAC0C58F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b="30955"/>
          <a:stretch/>
        </p:blipFill>
        <p:spPr>
          <a:xfrm>
            <a:off x="12305854" y="6599828"/>
            <a:ext cx="5781675" cy="15060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008371" y="1054586"/>
            <a:ext cx="8132000" cy="5612914"/>
            <a:chOff x="0" y="0"/>
            <a:chExt cx="10842667" cy="7483889"/>
          </a:xfrm>
        </p:grpSpPr>
        <p:sp>
          <p:nvSpPr>
            <p:cNvPr id="4" name="TextBox 4"/>
            <p:cNvSpPr txBox="1"/>
            <p:nvPr/>
          </p:nvSpPr>
          <p:spPr>
            <a:xfrm>
              <a:off x="18893" y="3689002"/>
              <a:ext cx="7083467" cy="37948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170"/>
                </a:lnSpc>
              </a:pPr>
              <a:r>
                <a:rPr lang="en-US" sz="2300" dirty="0">
                  <a:solidFill>
                    <a:srgbClr val="262920"/>
                  </a:solidFill>
                  <a:latin typeface="Open Sans Light"/>
                </a:rPr>
                <a:t>As the picture shows, higher happiness score corresponds to higher alcohol consumption. Conversely, lower happiness score also corresponds to higher alcohol consumption. People drink the least in middle happiness score.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016000"/>
              <a:ext cx="10842667" cy="16409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350"/>
                </a:lnSpc>
              </a:pPr>
              <a:r>
                <a:rPr lang="en-US" altLang="zh-CN" sz="8500" dirty="0">
                  <a:solidFill>
                    <a:srgbClr val="262920"/>
                  </a:solidFill>
                  <a:latin typeface="Lustria Bold"/>
                </a:rPr>
                <a:t>Parabola</a:t>
              </a:r>
              <a:r>
                <a:rPr lang="en-US" sz="8500" dirty="0">
                  <a:solidFill>
                    <a:srgbClr val="262920"/>
                  </a:solidFill>
                  <a:latin typeface="Lustria Bold"/>
                </a:rPr>
                <a:t>?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10190666" cy="6464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262920"/>
                  </a:solidFill>
                  <a:latin typeface="Lustria Bold"/>
                </a:rPr>
                <a:t>For India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8893" y="2906100"/>
              <a:ext cx="10190666" cy="535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19"/>
                </a:lnSpc>
              </a:pPr>
              <a:r>
                <a:rPr lang="en-US" sz="2599" dirty="0">
                  <a:solidFill>
                    <a:srgbClr val="262920"/>
                  </a:solidFill>
                  <a:latin typeface="Open Sans Light"/>
                </a:rPr>
                <a:t>Year: 2015-2019</a:t>
              </a: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B032CC8B-05ED-4B1C-963E-EEAC9A5A4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0" y="996300"/>
            <a:ext cx="11044237" cy="8294400"/>
          </a:xfrm>
          <a:prstGeom prst="rect">
            <a:avLst/>
          </a:prstGeom>
        </p:spPr>
      </p:pic>
      <p:pic>
        <p:nvPicPr>
          <p:cNvPr id="14" name="图形 13">
            <a:extLst>
              <a:ext uri="{FF2B5EF4-FFF2-40B4-BE49-F238E27FC236}">
                <a16:creationId xmlns:a16="http://schemas.microsoft.com/office/drawing/2014/main" id="{97B5FAD2-783F-4F9F-8ECA-1606684EAC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8371" y="6767550"/>
            <a:ext cx="4876200" cy="3250800"/>
          </a:xfrm>
          <a:prstGeom prst="rect">
            <a:avLst/>
          </a:prstGeom>
        </p:spPr>
      </p:pic>
      <p:pic>
        <p:nvPicPr>
          <p:cNvPr id="9" name="图片 8" descr="图片包含 图示&#10;&#10;描述已自动生成">
            <a:extLst>
              <a:ext uri="{FF2B5EF4-FFF2-40B4-BE49-F238E27FC236}">
                <a16:creationId xmlns:a16="http://schemas.microsoft.com/office/drawing/2014/main" id="{7C131E8C-29C5-4720-A742-179D4B70F1C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b="17188"/>
          <a:stretch/>
        </p:blipFill>
        <p:spPr>
          <a:xfrm>
            <a:off x="13030200" y="1638300"/>
            <a:ext cx="2952750" cy="240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640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9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卡通人物&#10;&#10;中度可信度描述已自动生成">
            <a:extLst>
              <a:ext uri="{FF2B5EF4-FFF2-40B4-BE49-F238E27FC236}">
                <a16:creationId xmlns:a16="http://schemas.microsoft.com/office/drawing/2014/main" id="{22095DEC-2C26-4E24-888B-6C2F0FCF27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9667257">
            <a:off x="13717567" y="7759935"/>
            <a:ext cx="2276774" cy="1806892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l="5721" t="25985" r="1295" b="11099"/>
          <a:stretch>
            <a:fillRect/>
          </a:stretch>
        </p:blipFill>
        <p:spPr>
          <a:xfrm>
            <a:off x="-1981200" y="765078"/>
            <a:ext cx="8588516" cy="875515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6858000" y="952500"/>
            <a:ext cx="11201400" cy="7328089"/>
            <a:chOff x="0" y="-85725"/>
            <a:chExt cx="12807832" cy="6608508"/>
          </a:xfrm>
        </p:grpSpPr>
        <p:sp>
          <p:nvSpPr>
            <p:cNvPr id="4" name="AutoShape 4"/>
            <p:cNvSpPr/>
            <p:nvPr/>
          </p:nvSpPr>
          <p:spPr>
            <a:xfrm>
              <a:off x="0" y="1060594"/>
              <a:ext cx="12546447" cy="89394"/>
            </a:xfrm>
            <a:prstGeom prst="rect">
              <a:avLst/>
            </a:prstGeom>
            <a:solidFill>
              <a:srgbClr val="EBDAA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1288626"/>
              <a:ext cx="12807832" cy="523415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800" b="1" dirty="0">
                  <a:solidFill>
                    <a:srgbClr val="EBDAA8"/>
                  </a:solidFill>
                  <a:latin typeface="Open Sans Light"/>
                </a:rPr>
                <a:t>1) Which country has the most alcohol consumption?</a:t>
              </a:r>
            </a:p>
            <a:p>
              <a:pPr>
                <a:lnSpc>
                  <a:spcPct val="120000"/>
                </a:lnSpc>
              </a:pPr>
              <a:r>
                <a:rPr lang="it-IT" altLang="zh-CN" sz="2400" dirty="0">
                  <a:solidFill>
                    <a:srgbClr val="EBDAA8"/>
                  </a:solidFill>
                  <a:latin typeface="Open Sans Light"/>
                </a:rPr>
                <a:t>     2015: Estonia, 2016: Estonia, 2017: Estonia, 2018: Latvia, 2019: Cook Islands</a:t>
              </a:r>
            </a:p>
            <a:p>
              <a:pPr algn="l">
                <a:lnSpc>
                  <a:spcPct val="120000"/>
                </a:lnSpc>
              </a:pPr>
              <a:endParaRPr lang="it-IT" sz="2800" dirty="0">
                <a:solidFill>
                  <a:srgbClr val="EBDAA8"/>
                </a:solidFill>
                <a:latin typeface="Open Sans Light"/>
              </a:endParaRPr>
            </a:p>
            <a:p>
              <a:pPr>
                <a:lnSpc>
                  <a:spcPct val="120000"/>
                </a:lnSpc>
              </a:pPr>
              <a:r>
                <a:rPr lang="it-IT" sz="2800" b="1" dirty="0">
                  <a:solidFill>
                    <a:srgbClr val="EBDAA8"/>
                  </a:solidFill>
                  <a:latin typeface="Open Sans Light"/>
                </a:rPr>
                <a:t>2)</a:t>
              </a:r>
              <a:r>
                <a:rPr lang="en-US" altLang="zh-CN" sz="2800" b="1" dirty="0">
                  <a:solidFill>
                    <a:srgbClr val="EBDAA8"/>
                  </a:solidFill>
                  <a:latin typeface="Open Sans Light"/>
                </a:rPr>
                <a:t> What kind of alcohol does each country like the most?</a:t>
              </a:r>
            </a:p>
            <a:p>
              <a:pPr>
                <a:lnSpc>
                  <a:spcPct val="120000"/>
                </a:lnSpc>
              </a:pPr>
              <a:endParaRPr lang="en-US" sz="2800" dirty="0">
                <a:solidFill>
                  <a:srgbClr val="EBDAA8"/>
                </a:solidFill>
                <a:latin typeface="Open Sans Light"/>
              </a:endParaRPr>
            </a:p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EBDAA8"/>
                  </a:solidFill>
                  <a:latin typeface="Open Sans Light"/>
                </a:rPr>
                <a:t>3) </a:t>
              </a:r>
              <a:r>
                <a:rPr lang="en-US" altLang="zh-CN" sz="2800" b="1" dirty="0">
                  <a:solidFill>
                    <a:srgbClr val="EBDAA8"/>
                  </a:solidFill>
                  <a:latin typeface="Open Sans Light"/>
                </a:rPr>
                <a:t>Which country is the happiest?</a:t>
              </a:r>
            </a:p>
            <a:p>
              <a:pPr>
                <a:lnSpc>
                  <a:spcPct val="120000"/>
                </a:lnSpc>
              </a:pPr>
              <a:r>
                <a:rPr lang="it-IT" altLang="zh-CN" sz="2400" dirty="0">
                  <a:solidFill>
                    <a:srgbClr val="EBDAA8"/>
                  </a:solidFill>
                  <a:latin typeface="Open Sans Light"/>
                </a:rPr>
                <a:t>     2015: Switzerland, 2016: Denmark, 2017: Norway, 2018: Finland, 2019: Finland</a:t>
              </a:r>
            </a:p>
            <a:p>
              <a:pPr algn="l">
                <a:lnSpc>
                  <a:spcPct val="120000"/>
                </a:lnSpc>
              </a:pPr>
              <a:endParaRPr lang="en-US" sz="2800" dirty="0">
                <a:solidFill>
                  <a:srgbClr val="EBDAA8"/>
                </a:solidFill>
                <a:latin typeface="Open Sans Light"/>
              </a:endParaRPr>
            </a:p>
            <a:p>
              <a:pPr algn="l">
                <a:lnSpc>
                  <a:spcPct val="120000"/>
                </a:lnSpc>
              </a:pPr>
              <a:r>
                <a:rPr lang="en-US" sz="2800" b="1" dirty="0">
                  <a:solidFill>
                    <a:srgbClr val="EBDAA8"/>
                  </a:solidFill>
                  <a:latin typeface="Open Sans Light"/>
                </a:rPr>
                <a:t>4) How does alcohol consumption relate to happiness score?</a:t>
              </a:r>
            </a:p>
            <a:p>
              <a:pPr algn="l">
                <a:lnSpc>
                  <a:spcPct val="120000"/>
                </a:lnSpc>
              </a:pPr>
              <a:r>
                <a:rPr lang="en-US" altLang="zh-CN" sz="2400" dirty="0">
                  <a:solidFill>
                    <a:srgbClr val="EBDAA8"/>
                  </a:solidFill>
                  <a:latin typeface="Open Sans Light"/>
                </a:rPr>
                <a:t>     For the whole world, it </a:t>
              </a:r>
              <a:r>
                <a:rPr lang="en-US" sz="2400" dirty="0">
                  <a:solidFill>
                    <a:srgbClr val="EBDAA8"/>
                  </a:solidFill>
                  <a:latin typeface="Open Sans Light"/>
                </a:rPr>
                <a:t>seems that the more you drink, the happier you are. But, the situation is not the same in each country. The happiness score depends on varied factors.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85725"/>
              <a:ext cx="10383413" cy="7025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299"/>
                </a:lnSpc>
              </a:pPr>
              <a:r>
                <a:rPr lang="en-US" sz="4500" dirty="0">
                  <a:solidFill>
                    <a:srgbClr val="EBDAA8"/>
                  </a:solidFill>
                  <a:latin typeface="Lustria Bold"/>
                </a:rPr>
                <a:t>Conclusion and Discussion</a:t>
              </a:r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F037CE67-333C-42A7-9815-9DB122F1A8F5}"/>
              </a:ext>
            </a:extLst>
          </p:cNvPr>
          <p:cNvSpPr txBox="1"/>
          <p:nvPr/>
        </p:nvSpPr>
        <p:spPr>
          <a:xfrm>
            <a:off x="15011400" y="9339407"/>
            <a:ext cx="2895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EBDAA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Lustria Bold"/>
              </a:rPr>
              <a:t>Cheers!!</a:t>
            </a:r>
            <a:endParaRPr lang="zh-CN" altLang="en-US" sz="40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1525" y="4454203"/>
            <a:ext cx="3941501" cy="4127822"/>
            <a:chOff x="0" y="0"/>
            <a:chExt cx="1827501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27501" cy="1913890"/>
            </a:xfrm>
            <a:custGeom>
              <a:avLst/>
              <a:gdLst/>
              <a:ahLst/>
              <a:cxnLst/>
              <a:rect l="l" t="t" r="r" b="b"/>
              <a:pathLst>
                <a:path w="1827501" h="1913890">
                  <a:moveTo>
                    <a:pt x="0" y="0"/>
                  </a:moveTo>
                  <a:lnTo>
                    <a:pt x="1827501" y="0"/>
                  </a:lnTo>
                  <a:lnTo>
                    <a:pt x="182750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18F63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59690" y="59690"/>
              <a:ext cx="1706851" cy="1793240"/>
            </a:xfrm>
            <a:custGeom>
              <a:avLst/>
              <a:gdLst/>
              <a:ahLst/>
              <a:cxnLst/>
              <a:rect l="l" t="t" r="r" b="b"/>
              <a:pathLst>
                <a:path w="1706851" h="1793240">
                  <a:moveTo>
                    <a:pt x="0" y="0"/>
                  </a:moveTo>
                  <a:lnTo>
                    <a:pt x="1706851" y="0"/>
                  </a:lnTo>
                  <a:lnTo>
                    <a:pt x="1706851" y="1793240"/>
                  </a:lnTo>
                  <a:lnTo>
                    <a:pt x="0" y="1793240"/>
                  </a:lnTo>
                  <a:close/>
                </a:path>
              </a:pathLst>
            </a:custGeom>
            <a:solidFill>
              <a:srgbClr val="26292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038725" y="4454203"/>
            <a:ext cx="3941501" cy="4127822"/>
            <a:chOff x="0" y="0"/>
            <a:chExt cx="1827501" cy="19138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27501" cy="1913890"/>
            </a:xfrm>
            <a:custGeom>
              <a:avLst/>
              <a:gdLst/>
              <a:ahLst/>
              <a:cxnLst/>
              <a:rect l="l" t="t" r="r" b="b"/>
              <a:pathLst>
                <a:path w="1827501" h="1913890">
                  <a:moveTo>
                    <a:pt x="0" y="0"/>
                  </a:moveTo>
                  <a:lnTo>
                    <a:pt x="1827501" y="0"/>
                  </a:lnTo>
                  <a:lnTo>
                    <a:pt x="182750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18F63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59690" y="59690"/>
              <a:ext cx="1706851" cy="1793240"/>
            </a:xfrm>
            <a:custGeom>
              <a:avLst/>
              <a:gdLst/>
              <a:ahLst/>
              <a:cxnLst/>
              <a:rect l="l" t="t" r="r" b="b"/>
              <a:pathLst>
                <a:path w="1706851" h="1793240">
                  <a:moveTo>
                    <a:pt x="0" y="0"/>
                  </a:moveTo>
                  <a:lnTo>
                    <a:pt x="1706851" y="0"/>
                  </a:lnTo>
                  <a:lnTo>
                    <a:pt x="1706851" y="1793240"/>
                  </a:lnTo>
                  <a:lnTo>
                    <a:pt x="0" y="1793240"/>
                  </a:lnTo>
                  <a:close/>
                </a:path>
              </a:pathLst>
            </a:custGeom>
            <a:solidFill>
              <a:srgbClr val="26292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9307774" y="4454203"/>
            <a:ext cx="3941501" cy="4127822"/>
            <a:chOff x="0" y="0"/>
            <a:chExt cx="1827501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27501" cy="1913890"/>
            </a:xfrm>
            <a:custGeom>
              <a:avLst/>
              <a:gdLst/>
              <a:ahLst/>
              <a:cxnLst/>
              <a:rect l="l" t="t" r="r" b="b"/>
              <a:pathLst>
                <a:path w="1827501" h="1913890">
                  <a:moveTo>
                    <a:pt x="0" y="0"/>
                  </a:moveTo>
                  <a:lnTo>
                    <a:pt x="1827501" y="0"/>
                  </a:lnTo>
                  <a:lnTo>
                    <a:pt x="182750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18F63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59690" y="59690"/>
              <a:ext cx="1706851" cy="1793240"/>
            </a:xfrm>
            <a:custGeom>
              <a:avLst/>
              <a:gdLst/>
              <a:ahLst/>
              <a:cxnLst/>
              <a:rect l="l" t="t" r="r" b="b"/>
              <a:pathLst>
                <a:path w="1706851" h="1793240">
                  <a:moveTo>
                    <a:pt x="0" y="0"/>
                  </a:moveTo>
                  <a:lnTo>
                    <a:pt x="1706851" y="0"/>
                  </a:lnTo>
                  <a:lnTo>
                    <a:pt x="1706851" y="1793240"/>
                  </a:lnTo>
                  <a:lnTo>
                    <a:pt x="0" y="1793240"/>
                  </a:lnTo>
                  <a:close/>
                </a:path>
              </a:pathLst>
            </a:custGeom>
            <a:solidFill>
              <a:srgbClr val="26292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3574974" y="4454203"/>
            <a:ext cx="3941501" cy="4127822"/>
            <a:chOff x="0" y="0"/>
            <a:chExt cx="1827501" cy="19138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27501" cy="1913890"/>
            </a:xfrm>
            <a:custGeom>
              <a:avLst/>
              <a:gdLst/>
              <a:ahLst/>
              <a:cxnLst/>
              <a:rect l="l" t="t" r="r" b="b"/>
              <a:pathLst>
                <a:path w="1827501" h="1913890">
                  <a:moveTo>
                    <a:pt x="0" y="0"/>
                  </a:moveTo>
                  <a:lnTo>
                    <a:pt x="1827501" y="0"/>
                  </a:lnTo>
                  <a:lnTo>
                    <a:pt x="182750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18F63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59690" y="59690"/>
              <a:ext cx="1706851" cy="1793240"/>
            </a:xfrm>
            <a:custGeom>
              <a:avLst/>
              <a:gdLst/>
              <a:ahLst/>
              <a:cxnLst/>
              <a:rect l="l" t="t" r="r" b="b"/>
              <a:pathLst>
                <a:path w="1706851" h="1793240">
                  <a:moveTo>
                    <a:pt x="0" y="0"/>
                  </a:moveTo>
                  <a:lnTo>
                    <a:pt x="1706851" y="0"/>
                  </a:lnTo>
                  <a:lnTo>
                    <a:pt x="1706851" y="1793240"/>
                  </a:lnTo>
                  <a:lnTo>
                    <a:pt x="0" y="1793240"/>
                  </a:lnTo>
                  <a:close/>
                </a:path>
              </a:pathLst>
            </a:custGeom>
            <a:solidFill>
              <a:srgbClr val="262920"/>
            </a:solidFill>
          </p:spPr>
        </p:sp>
      </p:grpSp>
      <p:sp>
        <p:nvSpPr>
          <p:cNvPr id="14" name="AutoShape 14"/>
          <p:cNvSpPr/>
          <p:nvPr/>
        </p:nvSpPr>
        <p:spPr>
          <a:xfrm>
            <a:off x="771525" y="3343275"/>
            <a:ext cx="3943350" cy="1676400"/>
          </a:xfrm>
          <a:prstGeom prst="rect">
            <a:avLst/>
          </a:prstGeom>
          <a:solidFill>
            <a:srgbClr val="A18F63"/>
          </a:solidFill>
        </p:spPr>
      </p:sp>
      <p:sp>
        <p:nvSpPr>
          <p:cNvPr id="15" name="AutoShape 15"/>
          <p:cNvSpPr/>
          <p:nvPr/>
        </p:nvSpPr>
        <p:spPr>
          <a:xfrm>
            <a:off x="5038725" y="3343275"/>
            <a:ext cx="3943350" cy="1676400"/>
          </a:xfrm>
          <a:prstGeom prst="rect">
            <a:avLst/>
          </a:prstGeom>
          <a:solidFill>
            <a:srgbClr val="A18F63"/>
          </a:solidFill>
        </p:spPr>
      </p:sp>
      <p:sp>
        <p:nvSpPr>
          <p:cNvPr id="16" name="AutoShape 16"/>
          <p:cNvSpPr/>
          <p:nvPr/>
        </p:nvSpPr>
        <p:spPr>
          <a:xfrm>
            <a:off x="9305925" y="3343275"/>
            <a:ext cx="3943350" cy="1676400"/>
          </a:xfrm>
          <a:prstGeom prst="rect">
            <a:avLst/>
          </a:prstGeom>
          <a:solidFill>
            <a:srgbClr val="A18F63"/>
          </a:solidFill>
        </p:spPr>
      </p:sp>
      <p:sp>
        <p:nvSpPr>
          <p:cNvPr id="17" name="AutoShape 17"/>
          <p:cNvSpPr/>
          <p:nvPr/>
        </p:nvSpPr>
        <p:spPr>
          <a:xfrm>
            <a:off x="13573125" y="3343275"/>
            <a:ext cx="3943350" cy="1676400"/>
          </a:xfrm>
          <a:prstGeom prst="rect">
            <a:avLst/>
          </a:prstGeom>
          <a:solidFill>
            <a:srgbClr val="A18F63"/>
          </a:solidFill>
        </p:spPr>
      </p:sp>
      <p:sp>
        <p:nvSpPr>
          <p:cNvPr id="18" name="TextBox 18"/>
          <p:cNvSpPr txBox="1"/>
          <p:nvPr/>
        </p:nvSpPr>
        <p:spPr>
          <a:xfrm>
            <a:off x="1201325" y="5365676"/>
            <a:ext cx="3083750" cy="1596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Alcohol</a:t>
            </a:r>
          </a:p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Consumption</a:t>
            </a:r>
          </a:p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Part</a:t>
            </a:r>
          </a:p>
          <a:p>
            <a:pPr algn="ctr">
              <a:lnSpc>
                <a:spcPts val="3079"/>
              </a:lnSpc>
            </a:pPr>
            <a:endParaRPr lang="en-US" sz="3200" dirty="0">
              <a:solidFill>
                <a:srgbClr val="EBDAA8"/>
              </a:solidFill>
              <a:latin typeface="Open Sans Ligh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468525" y="5365676"/>
            <a:ext cx="3083750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Alcohol</a:t>
            </a:r>
          </a:p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Type</a:t>
            </a:r>
          </a:p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Part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52425" y="5365676"/>
            <a:ext cx="3083750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Happiness</a:t>
            </a:r>
          </a:p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Scores</a:t>
            </a:r>
          </a:p>
          <a:p>
            <a:pPr algn="ctr">
              <a:lnSpc>
                <a:spcPts val="3079"/>
              </a:lnSpc>
            </a:pPr>
            <a:r>
              <a:rPr lang="en-US" sz="3200">
                <a:solidFill>
                  <a:srgbClr val="EBDAA8"/>
                </a:solidFill>
                <a:latin typeface="Open Sans Light"/>
              </a:rPr>
              <a:t>Part</a:t>
            </a:r>
            <a:endParaRPr lang="en-US" sz="3200" dirty="0">
              <a:solidFill>
                <a:srgbClr val="EBDAA8"/>
              </a:solidFill>
              <a:latin typeface="Open Sans Light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003849" y="5365676"/>
            <a:ext cx="3083750" cy="801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Relationship</a:t>
            </a:r>
          </a:p>
          <a:p>
            <a:pPr algn="ctr">
              <a:lnSpc>
                <a:spcPts val="3079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Part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62300" y="3976367"/>
            <a:ext cx="3159950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3600" b="1" dirty="0" err="1">
                <a:solidFill>
                  <a:srgbClr val="EBDAA8"/>
                </a:solidFill>
                <a:latin typeface="Open Sans Light"/>
              </a:rPr>
              <a:t>Keer</a:t>
            </a:r>
            <a:r>
              <a:rPr lang="en-US" sz="3600" b="1" dirty="0">
                <a:solidFill>
                  <a:srgbClr val="EBDAA8"/>
                </a:solidFill>
                <a:latin typeface="Open Sans Light"/>
              </a:rPr>
              <a:t> Ma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382213" y="3992316"/>
            <a:ext cx="3256375" cy="4653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3600" b="1" dirty="0" err="1">
                <a:solidFill>
                  <a:srgbClr val="EBDAA8"/>
                </a:solidFill>
                <a:latin typeface="Open Sans Light"/>
              </a:rPr>
              <a:t>Weikun</a:t>
            </a:r>
            <a:r>
              <a:rPr lang="en-US" sz="3600" b="1" dirty="0">
                <a:solidFill>
                  <a:srgbClr val="EBDAA8"/>
                </a:solidFill>
                <a:latin typeface="Open Sans Light"/>
              </a:rPr>
              <a:t> </a:t>
            </a:r>
            <a:r>
              <a:rPr lang="en-US" altLang="zh-CN" sz="3600" b="1" dirty="0">
                <a:solidFill>
                  <a:srgbClr val="EBDAA8"/>
                </a:solidFill>
                <a:latin typeface="Open Sans Light"/>
              </a:rPr>
              <a:t>Zhuang</a:t>
            </a:r>
            <a:endParaRPr lang="en-US" sz="3600" b="1" dirty="0">
              <a:solidFill>
                <a:srgbClr val="EBDAA8"/>
              </a:solidFill>
              <a:latin typeface="Open Sans Light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9714325" y="3976367"/>
            <a:ext cx="3159950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3600" b="1" dirty="0" err="1">
                <a:solidFill>
                  <a:srgbClr val="EBDAA8"/>
                </a:solidFill>
                <a:latin typeface="Open Sans Light"/>
              </a:rPr>
              <a:t>Yuanyi</a:t>
            </a:r>
            <a:r>
              <a:rPr lang="en-US" sz="3600" b="1" dirty="0">
                <a:solidFill>
                  <a:srgbClr val="EBDAA8"/>
                </a:solidFill>
                <a:latin typeface="Open Sans Light"/>
              </a:rPr>
              <a:t> </a:t>
            </a:r>
            <a:r>
              <a:rPr lang="en-US" sz="3600" b="1" dirty="0" err="1">
                <a:solidFill>
                  <a:srgbClr val="EBDAA8"/>
                </a:solidFill>
                <a:latin typeface="Open Sans Light"/>
              </a:rPr>
              <a:t>Xie</a:t>
            </a:r>
            <a:endParaRPr lang="en-US" sz="3600" b="1" dirty="0">
              <a:solidFill>
                <a:srgbClr val="EBDAA8"/>
              </a:solidFill>
              <a:latin typeface="Open Sans Light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3964825" y="3992316"/>
            <a:ext cx="3159950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3600" b="1" dirty="0">
                <a:solidFill>
                  <a:srgbClr val="EBDAA8"/>
                </a:solidFill>
                <a:latin typeface="Open Sans Light"/>
              </a:rPr>
              <a:t>Xiaoya Gao</a:t>
            </a:r>
          </a:p>
        </p:txBody>
      </p:sp>
      <p:sp>
        <p:nvSpPr>
          <p:cNvPr id="26" name="AutoShape 26"/>
          <p:cNvSpPr/>
          <p:nvPr/>
        </p:nvSpPr>
        <p:spPr>
          <a:xfrm>
            <a:off x="-171450" y="-304800"/>
            <a:ext cx="18821400" cy="2724150"/>
          </a:xfrm>
          <a:prstGeom prst="rect">
            <a:avLst/>
          </a:prstGeom>
          <a:solidFill>
            <a:srgbClr val="262920"/>
          </a:solidFill>
        </p:spPr>
      </p:sp>
      <p:sp>
        <p:nvSpPr>
          <p:cNvPr id="27" name="TextBox 27"/>
          <p:cNvSpPr txBox="1"/>
          <p:nvPr/>
        </p:nvSpPr>
        <p:spPr>
          <a:xfrm>
            <a:off x="5078000" y="1012264"/>
            <a:ext cx="8132000" cy="646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altLang="zh-CN" sz="4800" dirty="0">
                <a:solidFill>
                  <a:srgbClr val="EBDAA8"/>
                </a:solidFill>
                <a:latin typeface="Lustria Bold"/>
              </a:rPr>
              <a:t>Team Collaboration</a:t>
            </a:r>
            <a:endParaRPr lang="en-US" sz="4800" dirty="0">
              <a:solidFill>
                <a:srgbClr val="EBDAA8"/>
              </a:solidFill>
              <a:latin typeface="Lustria Bold"/>
            </a:endParaRPr>
          </a:p>
        </p:txBody>
      </p:sp>
      <p:sp>
        <p:nvSpPr>
          <p:cNvPr id="29" name="TextBox 22">
            <a:extLst>
              <a:ext uri="{FF2B5EF4-FFF2-40B4-BE49-F238E27FC236}">
                <a16:creationId xmlns:a16="http://schemas.microsoft.com/office/drawing/2014/main" id="{D155D2C6-68B9-494D-BFE7-62158452A68B}"/>
              </a:ext>
            </a:extLst>
          </p:cNvPr>
          <p:cNvSpPr txBox="1"/>
          <p:nvPr/>
        </p:nvSpPr>
        <p:spPr>
          <a:xfrm>
            <a:off x="1162300" y="7645324"/>
            <a:ext cx="3159950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3600" b="1" dirty="0">
                <a:solidFill>
                  <a:srgbClr val="EBDAA8"/>
                </a:solidFill>
                <a:latin typeface="Open Sans Light"/>
              </a:rPr>
              <a:t>25%</a:t>
            </a:r>
          </a:p>
        </p:txBody>
      </p:sp>
      <p:sp>
        <p:nvSpPr>
          <p:cNvPr id="30" name="TextBox 22">
            <a:extLst>
              <a:ext uri="{FF2B5EF4-FFF2-40B4-BE49-F238E27FC236}">
                <a16:creationId xmlns:a16="http://schemas.microsoft.com/office/drawing/2014/main" id="{0815A001-0680-49F3-80B0-856402A32092}"/>
              </a:ext>
            </a:extLst>
          </p:cNvPr>
          <p:cNvSpPr txBox="1"/>
          <p:nvPr/>
        </p:nvSpPr>
        <p:spPr>
          <a:xfrm>
            <a:off x="5429500" y="7645324"/>
            <a:ext cx="3159950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3600" b="1" dirty="0">
                <a:solidFill>
                  <a:srgbClr val="EBDAA8"/>
                </a:solidFill>
                <a:latin typeface="Open Sans Light"/>
              </a:rPr>
              <a:t>25%</a:t>
            </a: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id="{65779AE5-DC5C-473E-8B60-8A1B1006B84D}"/>
              </a:ext>
            </a:extLst>
          </p:cNvPr>
          <p:cNvSpPr txBox="1"/>
          <p:nvPr/>
        </p:nvSpPr>
        <p:spPr>
          <a:xfrm>
            <a:off x="9698549" y="7645324"/>
            <a:ext cx="3159950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3600" b="1" dirty="0">
                <a:solidFill>
                  <a:srgbClr val="EBDAA8"/>
                </a:solidFill>
                <a:latin typeface="Open Sans Light"/>
              </a:rPr>
              <a:t>25%</a:t>
            </a:r>
          </a:p>
        </p:txBody>
      </p:sp>
      <p:sp>
        <p:nvSpPr>
          <p:cNvPr id="32" name="TextBox 22">
            <a:extLst>
              <a:ext uri="{FF2B5EF4-FFF2-40B4-BE49-F238E27FC236}">
                <a16:creationId xmlns:a16="http://schemas.microsoft.com/office/drawing/2014/main" id="{49C88ACA-0F2F-42A9-924B-1173DB99BBDA}"/>
              </a:ext>
            </a:extLst>
          </p:cNvPr>
          <p:cNvSpPr txBox="1"/>
          <p:nvPr/>
        </p:nvSpPr>
        <p:spPr>
          <a:xfrm>
            <a:off x="13965749" y="7645324"/>
            <a:ext cx="3159950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3600" b="1" dirty="0">
                <a:solidFill>
                  <a:srgbClr val="EBDAA8"/>
                </a:solidFill>
                <a:latin typeface="Open Sans Light"/>
              </a:rPr>
              <a:t>25%</a:t>
            </a:r>
          </a:p>
        </p:txBody>
      </p:sp>
    </p:spTree>
    <p:extLst>
      <p:ext uri="{BB962C8B-B14F-4D97-AF65-F5344CB8AC3E}">
        <p14:creationId xmlns:p14="http://schemas.microsoft.com/office/powerpoint/2010/main" val="1331689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9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-462177" y="1708913"/>
            <a:ext cx="19212355" cy="6869174"/>
          </a:xfrm>
          <a:prstGeom prst="rect">
            <a:avLst/>
          </a:prstGeom>
          <a:solidFill>
            <a:srgbClr val="EBDAA8"/>
          </a:solidFill>
        </p:spPr>
      </p:sp>
      <p:grpSp>
        <p:nvGrpSpPr>
          <p:cNvPr id="4" name="Group 4"/>
          <p:cNvGrpSpPr/>
          <p:nvPr/>
        </p:nvGrpSpPr>
        <p:grpSpPr>
          <a:xfrm>
            <a:off x="4379151" y="4124824"/>
            <a:ext cx="9529698" cy="1965915"/>
            <a:chOff x="0" y="-95249"/>
            <a:chExt cx="12706264" cy="2621220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49"/>
              <a:ext cx="12706264" cy="10387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00"/>
                </a:lnSpc>
              </a:pPr>
              <a:r>
                <a:rPr lang="en-US" sz="4500" dirty="0">
                  <a:solidFill>
                    <a:srgbClr val="262920"/>
                  </a:solidFill>
                  <a:latin typeface="Lustria Bold"/>
                </a:rPr>
                <a:t>Thanks for Listening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909927" y="1990495"/>
              <a:ext cx="10886409" cy="535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19"/>
                </a:lnSpc>
              </a:pPr>
              <a:r>
                <a:rPr lang="en-US" sz="2599" dirty="0">
                  <a:solidFill>
                    <a:srgbClr val="262920"/>
                  </a:solidFill>
                  <a:latin typeface="Open Sans Light"/>
                </a:rPr>
                <a:t>Q &amp; A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79908" y="1462114"/>
              <a:ext cx="12546447" cy="89394"/>
            </a:xfrm>
            <a:prstGeom prst="rect">
              <a:avLst/>
            </a:prstGeom>
            <a:solidFill>
              <a:srgbClr val="A18F63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9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311565"/>
            <a:ext cx="7316283" cy="10995225"/>
          </a:xfrm>
          <a:prstGeom prst="rect">
            <a:avLst/>
          </a:prstGeom>
          <a:solidFill>
            <a:srgbClr val="A18F63"/>
          </a:solidFill>
        </p:spPr>
      </p:sp>
      <p:sp>
        <p:nvSpPr>
          <p:cNvPr id="10" name="TextBox 10"/>
          <p:cNvSpPr txBox="1"/>
          <p:nvPr/>
        </p:nvSpPr>
        <p:spPr>
          <a:xfrm>
            <a:off x="658627" y="4779206"/>
            <a:ext cx="5935265" cy="8136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5400" dirty="0">
                <a:solidFill>
                  <a:srgbClr val="EBDAA8"/>
                </a:solidFill>
                <a:latin typeface="Lustria Bold"/>
              </a:rPr>
              <a:t>Introduction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77A66ACE-9FC3-4A27-8B9A-B041578D9350}"/>
              </a:ext>
            </a:extLst>
          </p:cNvPr>
          <p:cNvSpPr txBox="1"/>
          <p:nvPr/>
        </p:nvSpPr>
        <p:spPr>
          <a:xfrm>
            <a:off x="8153400" y="7262694"/>
            <a:ext cx="9296400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dirty="0">
                <a:solidFill>
                  <a:srgbClr val="EBDAA8"/>
                </a:solidFill>
                <a:latin typeface="Open Sans Light"/>
              </a:rPr>
              <a:t>4) How does alcohol consumption relate to happiness score?</a:t>
            </a: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E0DFF956-EEBA-46CA-B852-302571F8E23C}"/>
              </a:ext>
            </a:extLst>
          </p:cNvPr>
          <p:cNvSpPr txBox="1"/>
          <p:nvPr/>
        </p:nvSpPr>
        <p:spPr>
          <a:xfrm>
            <a:off x="8153400" y="6342850"/>
            <a:ext cx="9211541" cy="3737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dirty="0">
                <a:solidFill>
                  <a:srgbClr val="EBDAA8"/>
                </a:solidFill>
                <a:latin typeface="Open Sans Light"/>
              </a:rPr>
              <a:t>3) What kind of alcohol does each country like the most?</a:t>
            </a:r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116E16B7-C700-4E00-8258-6491D70309ED}"/>
              </a:ext>
            </a:extLst>
          </p:cNvPr>
          <p:cNvSpPr txBox="1"/>
          <p:nvPr/>
        </p:nvSpPr>
        <p:spPr>
          <a:xfrm>
            <a:off x="8153400" y="5441601"/>
            <a:ext cx="8421475" cy="3737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dirty="0">
                <a:solidFill>
                  <a:srgbClr val="EBDAA8"/>
                </a:solidFill>
                <a:latin typeface="Open Sans Light"/>
              </a:rPr>
              <a:t>2) </a:t>
            </a:r>
            <a:r>
              <a:rPr lang="en-US" altLang="zh-CN" sz="2600" dirty="0">
                <a:solidFill>
                  <a:srgbClr val="EBDAA8"/>
                </a:solidFill>
                <a:latin typeface="Open Sans Light"/>
              </a:rPr>
              <a:t>Which country has </a:t>
            </a:r>
            <a:r>
              <a:rPr lang="en-US" sz="2600" dirty="0">
                <a:solidFill>
                  <a:srgbClr val="EBDAA8"/>
                </a:solidFill>
                <a:latin typeface="Open Sans Light"/>
              </a:rPr>
              <a:t>the most alcohol consumption?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55C5DF04-255C-43BE-9248-45F6AAFAC8D5}"/>
              </a:ext>
            </a:extLst>
          </p:cNvPr>
          <p:cNvSpPr txBox="1"/>
          <p:nvPr/>
        </p:nvSpPr>
        <p:spPr>
          <a:xfrm>
            <a:off x="8153400" y="4592329"/>
            <a:ext cx="7876976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dirty="0">
                <a:solidFill>
                  <a:srgbClr val="EBDAA8"/>
                </a:solidFill>
                <a:latin typeface="Open Sans Light"/>
              </a:rPr>
              <a:t>1) Which country is the happiest?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4069ED8A-9C7A-4390-877B-8C4CED13539E}"/>
              </a:ext>
            </a:extLst>
          </p:cNvPr>
          <p:cNvSpPr txBox="1"/>
          <p:nvPr/>
        </p:nvSpPr>
        <p:spPr>
          <a:xfrm>
            <a:off x="8127779" y="1925989"/>
            <a:ext cx="9595825" cy="16448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70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Our team intends to find out international trends in alcohol consumption.</a:t>
            </a:r>
          </a:p>
          <a:p>
            <a:pPr algn="l">
              <a:lnSpc>
                <a:spcPts val="3170"/>
              </a:lnSpc>
            </a:pPr>
            <a:r>
              <a:rPr lang="en-US" sz="3200" dirty="0">
                <a:solidFill>
                  <a:srgbClr val="EBDAA8"/>
                </a:solidFill>
                <a:latin typeface="Open Sans Light"/>
              </a:rPr>
              <a:t>What we are interested in is if real-world data conform to drinking stereotypes.</a:t>
            </a:r>
            <a:endParaRPr lang="en-US" sz="2800" dirty="0">
              <a:solidFill>
                <a:srgbClr val="EBDAA8"/>
              </a:solidFill>
              <a:latin typeface="Open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42762" b="34958"/>
          <a:stretch>
            <a:fillRect/>
          </a:stretch>
        </p:blipFill>
        <p:spPr>
          <a:xfrm>
            <a:off x="-198508" y="6705934"/>
            <a:ext cx="18685016" cy="277345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524498" y="1776187"/>
            <a:ext cx="11125199" cy="20254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70"/>
              </a:lnSpc>
            </a:pPr>
            <a:r>
              <a:rPr lang="en-US" sz="2300" dirty="0">
                <a:solidFill>
                  <a:srgbClr val="262920"/>
                </a:solidFill>
                <a:latin typeface="Open Sans Light"/>
              </a:rPr>
              <a:t>WHO has national data on average alcohol consumption per capita for those aged 15 and over in each country. The data also describes consumption by beverage type: wine, beer, spirits and other alcoholic beverages</a:t>
            </a:r>
          </a:p>
          <a:p>
            <a:pPr algn="l">
              <a:lnSpc>
                <a:spcPts val="3170"/>
              </a:lnSpc>
            </a:pPr>
            <a:endParaRPr lang="en-US" sz="2300" dirty="0">
              <a:solidFill>
                <a:srgbClr val="262920"/>
              </a:solidFill>
              <a:latin typeface="Open Sans Light"/>
            </a:endParaRPr>
          </a:p>
          <a:p>
            <a:pPr algn="l">
              <a:lnSpc>
                <a:spcPts val="3170"/>
              </a:lnSpc>
            </a:pPr>
            <a:endParaRPr lang="en-US" sz="2300" dirty="0">
              <a:solidFill>
                <a:srgbClr val="262920"/>
              </a:solidFill>
              <a:latin typeface="Open Sans Ligh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90600" y="2790465"/>
            <a:ext cx="3048000" cy="79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800" dirty="0">
                <a:solidFill>
                  <a:srgbClr val="262920"/>
                </a:solidFill>
                <a:latin typeface="Lustria Bold"/>
              </a:rPr>
              <a:t>Dataset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6A4EC55B-6A73-4E03-A5B6-D5230C742913}"/>
              </a:ext>
            </a:extLst>
          </p:cNvPr>
          <p:cNvSpPr txBox="1"/>
          <p:nvPr/>
        </p:nvSpPr>
        <p:spPr>
          <a:xfrm>
            <a:off x="5524500" y="1244689"/>
            <a:ext cx="3619500" cy="4040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19"/>
              </a:lnSpc>
            </a:pPr>
            <a:r>
              <a:rPr lang="en-US" sz="3200" dirty="0">
                <a:solidFill>
                  <a:srgbClr val="262920"/>
                </a:solidFill>
                <a:latin typeface="Open Sans Light"/>
              </a:rPr>
              <a:t>[</a:t>
            </a:r>
            <a:r>
              <a:rPr lang="en-US" sz="3200" dirty="0">
                <a:solidFill>
                  <a:srgbClr val="262920"/>
                </a:solidFill>
                <a:latin typeface="Open Sans Light"/>
                <a:hlinkClick r:id="rId3"/>
              </a:rPr>
              <a:t>Alcohol Data] </a:t>
            </a:r>
            <a:endParaRPr lang="en-US" sz="3200" dirty="0">
              <a:solidFill>
                <a:srgbClr val="262920"/>
              </a:solidFill>
              <a:latin typeface="Open Sans Light"/>
            </a:endParaRP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6F9C5EBF-E18E-4C24-B9D2-45B9B2DE10A2}"/>
              </a:ext>
            </a:extLst>
          </p:cNvPr>
          <p:cNvSpPr/>
          <p:nvPr/>
        </p:nvSpPr>
        <p:spPr>
          <a:xfrm rot="16200000" flipV="1">
            <a:off x="1560958" y="3277742"/>
            <a:ext cx="5458203" cy="45719"/>
          </a:xfrm>
          <a:prstGeom prst="rect">
            <a:avLst/>
          </a:prstGeom>
          <a:solidFill>
            <a:srgbClr val="A18F63"/>
          </a:solidFill>
        </p:spPr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CF01AC9-8F6A-4BE2-8448-7FF421877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8212" y="3305501"/>
            <a:ext cx="11658008" cy="4361756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8710CF8-13E5-49EB-A4D8-6FC8A7961752}"/>
              </a:ext>
            </a:extLst>
          </p:cNvPr>
          <p:cNvSpPr txBox="1"/>
          <p:nvPr/>
        </p:nvSpPr>
        <p:spPr>
          <a:xfrm>
            <a:off x="5410200" y="7667257"/>
            <a:ext cx="4191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EBDAA8"/>
                </a:solidFill>
                <a:latin typeface="Open Sans Light"/>
              </a:rPr>
              <a:t>47795 (rows)×34 (columns)</a:t>
            </a:r>
            <a:endParaRPr lang="zh-CN" altLang="en-US" sz="2400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891210A-555D-4E6F-AE40-69381F413E6C}"/>
              </a:ext>
            </a:extLst>
          </p:cNvPr>
          <p:cNvSpPr txBox="1"/>
          <p:nvPr/>
        </p:nvSpPr>
        <p:spPr>
          <a:xfrm>
            <a:off x="283028" y="9699171"/>
            <a:ext cx="177763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262920"/>
                </a:solidFill>
                <a:latin typeface="Open Sans Light"/>
              </a:rPr>
              <a:t>[Alcohol Data]  </a:t>
            </a:r>
            <a:r>
              <a:rPr lang="en-US" altLang="zh-CN" dirty="0">
                <a:solidFill>
                  <a:srgbClr val="262920"/>
                </a:solidFill>
                <a:latin typeface="Open Sans Light"/>
              </a:rPr>
              <a:t>https://www.who.int/data/gho/data/indicators/indicator-details/GHO/alcohol-recorded-per-capita-(15-)-consumption-(in-litres-of-pure-alcohol)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42762" b="34958"/>
          <a:stretch>
            <a:fillRect/>
          </a:stretch>
        </p:blipFill>
        <p:spPr>
          <a:xfrm>
            <a:off x="-198508" y="6705934"/>
            <a:ext cx="18685016" cy="277345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90600" y="2790465"/>
            <a:ext cx="3048000" cy="79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800" dirty="0">
                <a:solidFill>
                  <a:srgbClr val="262920"/>
                </a:solidFill>
                <a:latin typeface="Lustria Bold"/>
              </a:rPr>
              <a:t>Dataset</a:t>
            </a: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78E615F5-0EB0-4AC7-A5FF-E0CF5DC0E6EF}"/>
              </a:ext>
            </a:extLst>
          </p:cNvPr>
          <p:cNvSpPr txBox="1"/>
          <p:nvPr/>
        </p:nvSpPr>
        <p:spPr>
          <a:xfrm>
            <a:off x="5524498" y="1788798"/>
            <a:ext cx="11125200" cy="16150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70"/>
              </a:lnSpc>
            </a:pPr>
            <a:r>
              <a:rPr lang="en-US" altLang="zh-CN" sz="2300" dirty="0">
                <a:solidFill>
                  <a:srgbClr val="262920"/>
                </a:solidFill>
                <a:latin typeface="Open Sans Light"/>
              </a:rPr>
              <a:t>The Happiness Score is a national average of the responses to the main life evaluation question asked in the Gallup World Poll (GWP).</a:t>
            </a:r>
          </a:p>
          <a:p>
            <a:pPr algn="l">
              <a:lnSpc>
                <a:spcPts val="3170"/>
              </a:lnSpc>
            </a:pPr>
            <a:r>
              <a:rPr lang="en-US" sz="2300" dirty="0">
                <a:solidFill>
                  <a:srgbClr val="262920"/>
                </a:solidFill>
                <a:latin typeface="Open Sans Light"/>
              </a:rPr>
              <a:t>This data contains the Happiness Score for 153 countries, which is explained by the following factors: GDP per capita, Healthy Life Expectancy, Social support and others</a:t>
            </a: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0987B9BC-B1E1-45D9-8F00-83CFDB67840C}"/>
              </a:ext>
            </a:extLst>
          </p:cNvPr>
          <p:cNvSpPr txBox="1"/>
          <p:nvPr/>
        </p:nvSpPr>
        <p:spPr>
          <a:xfrm>
            <a:off x="5524500" y="1257300"/>
            <a:ext cx="3619500" cy="4040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19"/>
              </a:lnSpc>
            </a:pPr>
            <a:r>
              <a:rPr lang="en-US" sz="3200" dirty="0">
                <a:solidFill>
                  <a:srgbClr val="262920"/>
                </a:solidFill>
                <a:latin typeface="Open Sans Light"/>
              </a:rPr>
              <a:t>[</a:t>
            </a:r>
            <a:r>
              <a:rPr lang="en-US" sz="3200" dirty="0">
                <a:solidFill>
                  <a:srgbClr val="262920"/>
                </a:solidFill>
                <a:latin typeface="Open Sans Light"/>
                <a:hlinkClick r:id="rId3"/>
              </a:rPr>
              <a:t>Happiness Scores]</a:t>
            </a:r>
            <a:endParaRPr lang="en-US" sz="3200" dirty="0">
              <a:solidFill>
                <a:srgbClr val="262920"/>
              </a:solidFill>
              <a:latin typeface="Open Sans Light"/>
            </a:endParaRP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6F9C5EBF-E18E-4C24-B9D2-45B9B2DE10A2}"/>
              </a:ext>
            </a:extLst>
          </p:cNvPr>
          <p:cNvSpPr/>
          <p:nvPr/>
        </p:nvSpPr>
        <p:spPr>
          <a:xfrm rot="16200000" flipV="1">
            <a:off x="1560958" y="3277742"/>
            <a:ext cx="5458203" cy="45719"/>
          </a:xfrm>
          <a:prstGeom prst="rect">
            <a:avLst/>
          </a:prstGeom>
          <a:solidFill>
            <a:srgbClr val="A18F63"/>
          </a:solidFill>
        </p:spPr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45C2672-8568-4F09-8A58-F7B8FC7FF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498" y="3639463"/>
            <a:ext cx="7504116" cy="44532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94094C1-6356-443A-9629-F8DA72C138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06448" y="4991100"/>
            <a:ext cx="3143250" cy="128587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8912B99-4920-4A14-B381-C9A0A54ACD83}"/>
              </a:ext>
            </a:extLst>
          </p:cNvPr>
          <p:cNvSpPr txBox="1"/>
          <p:nvPr/>
        </p:nvSpPr>
        <p:spPr>
          <a:xfrm>
            <a:off x="5334000" y="8097437"/>
            <a:ext cx="52197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EBDAA8"/>
                </a:solidFill>
                <a:latin typeface="Open Sans Light"/>
              </a:rPr>
              <a:t>159 (rows)×12 (columns)×5 (files)</a:t>
            </a:r>
            <a:endParaRPr lang="zh-CN" altLang="en-US" sz="2400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10EEB54-627F-4660-A915-53C5878FA1DF}"/>
              </a:ext>
            </a:extLst>
          </p:cNvPr>
          <p:cNvSpPr txBox="1"/>
          <p:nvPr/>
        </p:nvSpPr>
        <p:spPr>
          <a:xfrm>
            <a:off x="283028" y="9699171"/>
            <a:ext cx="177763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262920"/>
                </a:solidFill>
                <a:latin typeface="Open Sans Light"/>
              </a:rPr>
              <a:t>[Happiness Scores Data]  </a:t>
            </a:r>
            <a:r>
              <a:rPr lang="en-US" altLang="zh-CN" dirty="0">
                <a:solidFill>
                  <a:srgbClr val="262920"/>
                </a:solidFill>
                <a:latin typeface="Open Sans Light"/>
              </a:rPr>
              <a:t>https://www.kaggle.com/mathurinache/world-happiness-report-20152021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9844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A580F19D-4F9C-4D82-B8E9-36A2F19F0D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738" b="773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38200" y="2552700"/>
            <a:ext cx="5494463" cy="7086600"/>
            <a:chOff x="0" y="0"/>
            <a:chExt cx="10190666" cy="7984755"/>
          </a:xfrm>
        </p:grpSpPr>
        <p:sp>
          <p:nvSpPr>
            <p:cNvPr id="4" name="TextBox 4"/>
            <p:cNvSpPr txBox="1"/>
            <p:nvPr/>
          </p:nvSpPr>
          <p:spPr>
            <a:xfrm>
              <a:off x="0" y="2001234"/>
              <a:ext cx="8338430" cy="59835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Top 10 countries are: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Cook Island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Latvia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Czechia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Lithuania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Austria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Antigua and Barbuda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Estonia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France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Bulgaria</a:t>
              </a:r>
            </a:p>
            <a:p>
              <a:pPr algn="l">
                <a:lnSpc>
                  <a:spcPts val="3170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Slovenia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10190666" cy="488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sz="3600" dirty="0">
                  <a:solidFill>
                    <a:srgbClr val="262920"/>
                  </a:solidFill>
                  <a:latin typeface="Lustria Bold"/>
                </a:rPr>
                <a:t>Alcohol Consumption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030174"/>
              <a:ext cx="10190666" cy="4983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19"/>
                </a:lnSpc>
              </a:pPr>
              <a:r>
                <a:rPr lang="en-US" sz="2800" dirty="0">
                  <a:solidFill>
                    <a:srgbClr val="262920"/>
                  </a:solidFill>
                  <a:latin typeface="Open Sans Light"/>
                </a:rPr>
                <a:t>All types of alcohol in 2019</a:t>
              </a: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C8A74C78-D198-4A5F-ADF1-F81108E24F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975" y="2400300"/>
            <a:ext cx="12275127" cy="6640642"/>
          </a:xfrm>
          <a:prstGeom prst="rect">
            <a:avLst/>
          </a:prstGeom>
        </p:spPr>
      </p:pic>
      <p:pic>
        <p:nvPicPr>
          <p:cNvPr id="11" name="Picture 9">
            <a:extLst>
              <a:ext uri="{FF2B5EF4-FFF2-40B4-BE49-F238E27FC236}">
                <a16:creationId xmlns:a16="http://schemas.microsoft.com/office/drawing/2014/main" id="{B36668BE-3444-40F8-8481-F727A36A19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24174" y="534655"/>
            <a:ext cx="922725" cy="1405815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9EB0302E-755F-44D4-91B4-63BAF8913F2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307658" y="296218"/>
            <a:ext cx="1882691" cy="1882691"/>
          </a:xfrm>
          <a:prstGeom prst="rect">
            <a:avLst/>
          </a:prstGeom>
        </p:spPr>
      </p:pic>
      <p:sp>
        <p:nvSpPr>
          <p:cNvPr id="10" name="TextBox 19">
            <a:extLst>
              <a:ext uri="{FF2B5EF4-FFF2-40B4-BE49-F238E27FC236}">
                <a16:creationId xmlns:a16="http://schemas.microsoft.com/office/drawing/2014/main" id="{D8F9A3A3-087A-4162-A8D4-50B7B4FADB5F}"/>
              </a:ext>
            </a:extLst>
          </p:cNvPr>
          <p:cNvSpPr txBox="1"/>
          <p:nvPr/>
        </p:nvSpPr>
        <p:spPr>
          <a:xfrm>
            <a:off x="3733800" y="1028700"/>
            <a:ext cx="126492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dirty="0">
                <a:solidFill>
                  <a:srgbClr val="262920"/>
                </a:solidFill>
                <a:latin typeface="Lustria Bold"/>
              </a:rPr>
              <a:t>Which </a:t>
            </a:r>
            <a:r>
              <a:rPr lang="en-US" altLang="zh-CN" sz="4000" dirty="0">
                <a:solidFill>
                  <a:srgbClr val="262920"/>
                </a:solidFill>
                <a:latin typeface="Lustria Bold"/>
              </a:rPr>
              <a:t>C</a:t>
            </a:r>
            <a:r>
              <a:rPr lang="en-US" sz="4000" dirty="0">
                <a:solidFill>
                  <a:srgbClr val="262920"/>
                </a:solidFill>
                <a:latin typeface="Lustria Bold"/>
              </a:rPr>
              <a:t>ountry Has the Most Alcohol Consumption?</a:t>
            </a:r>
          </a:p>
        </p:txBody>
      </p:sp>
    </p:spTree>
    <p:extLst>
      <p:ext uri="{BB962C8B-B14F-4D97-AF65-F5344CB8AC3E}">
        <p14:creationId xmlns:p14="http://schemas.microsoft.com/office/powerpoint/2010/main" val="1995000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>
            <a:extLst>
              <a:ext uri="{FF2B5EF4-FFF2-40B4-BE49-F238E27FC236}">
                <a16:creationId xmlns:a16="http://schemas.microsoft.com/office/drawing/2014/main" id="{FB486AAF-50A6-4039-8F22-3AEE5FDF4B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738" b="773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38200" y="2552700"/>
            <a:ext cx="5494463" cy="6290184"/>
            <a:chOff x="0" y="0"/>
            <a:chExt cx="10190666" cy="7087401"/>
          </a:xfrm>
        </p:grpSpPr>
        <p:sp>
          <p:nvSpPr>
            <p:cNvPr id="4" name="TextBox 4"/>
            <p:cNvSpPr txBox="1"/>
            <p:nvPr/>
          </p:nvSpPr>
          <p:spPr>
            <a:xfrm>
              <a:off x="0" y="2001234"/>
              <a:ext cx="8338430" cy="508616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Top 10 countries are:</a:t>
              </a:r>
            </a:p>
            <a:p>
              <a:pPr algn="l"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France</a:t>
              </a:r>
            </a:p>
            <a:p>
              <a:pPr algn="l"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Portugal</a:t>
              </a:r>
            </a:p>
            <a:p>
              <a:pPr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Slovenia</a:t>
              </a:r>
            </a:p>
            <a:p>
              <a:pPr algn="l"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Andorra</a:t>
              </a:r>
            </a:p>
            <a:p>
              <a:pPr algn="l"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Italy</a:t>
              </a:r>
            </a:p>
            <a:p>
              <a:pPr algn="l"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Luxembourg</a:t>
              </a:r>
            </a:p>
            <a:p>
              <a:pPr algn="l"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Switzerland</a:t>
              </a:r>
            </a:p>
            <a:p>
              <a:pPr algn="l"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Denmark</a:t>
              </a:r>
            </a:p>
            <a:p>
              <a:pPr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Antigua and Barbuda</a:t>
              </a:r>
            </a:p>
            <a:p>
              <a:pPr algn="l">
                <a:lnSpc>
                  <a:spcPts val="3170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Austria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0"/>
              <a:ext cx="10190666" cy="488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sz="3600" dirty="0">
                  <a:solidFill>
                    <a:srgbClr val="262920"/>
                  </a:solidFill>
                  <a:latin typeface="Lustria Bold"/>
                </a:rPr>
                <a:t>Alcohol Consumption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030174"/>
              <a:ext cx="10190666" cy="4479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19"/>
                </a:lnSpc>
              </a:pPr>
              <a:r>
                <a:rPr lang="en-US" altLang="zh-CN" sz="2800" dirty="0">
                  <a:solidFill>
                    <a:srgbClr val="262920"/>
                  </a:solidFill>
                  <a:latin typeface="Open Sans Light"/>
                </a:rPr>
                <a:t>Wine in 2019</a:t>
              </a:r>
            </a:p>
          </p:txBody>
        </p:sp>
      </p:grpSp>
      <p:pic>
        <p:nvPicPr>
          <p:cNvPr id="11" name="Picture 9">
            <a:extLst>
              <a:ext uri="{FF2B5EF4-FFF2-40B4-BE49-F238E27FC236}">
                <a16:creationId xmlns:a16="http://schemas.microsoft.com/office/drawing/2014/main" id="{B36668BE-3444-40F8-8481-F727A36A1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724174" y="534655"/>
            <a:ext cx="922725" cy="1405815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9EB0302E-755F-44D4-91B4-63BAF8913F2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307658" y="296218"/>
            <a:ext cx="1882691" cy="1882691"/>
          </a:xfrm>
          <a:prstGeom prst="rect">
            <a:avLst/>
          </a:prstGeom>
        </p:spPr>
      </p:pic>
      <p:sp>
        <p:nvSpPr>
          <p:cNvPr id="14" name="TextBox 19">
            <a:extLst>
              <a:ext uri="{FF2B5EF4-FFF2-40B4-BE49-F238E27FC236}">
                <a16:creationId xmlns:a16="http://schemas.microsoft.com/office/drawing/2014/main" id="{48349E21-A6D8-4C77-892D-C97AD099F00E}"/>
              </a:ext>
            </a:extLst>
          </p:cNvPr>
          <p:cNvSpPr txBox="1"/>
          <p:nvPr/>
        </p:nvSpPr>
        <p:spPr>
          <a:xfrm>
            <a:off x="3733800" y="1028700"/>
            <a:ext cx="126492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dirty="0">
                <a:solidFill>
                  <a:srgbClr val="262920"/>
                </a:solidFill>
                <a:latin typeface="Lustria Bold"/>
              </a:rPr>
              <a:t>Which </a:t>
            </a:r>
            <a:r>
              <a:rPr lang="en-US" altLang="zh-CN" sz="4000" dirty="0">
                <a:solidFill>
                  <a:srgbClr val="262920"/>
                </a:solidFill>
                <a:latin typeface="Lustria Bold"/>
              </a:rPr>
              <a:t>C</a:t>
            </a:r>
            <a:r>
              <a:rPr lang="en-US" sz="4000" dirty="0">
                <a:solidFill>
                  <a:srgbClr val="262920"/>
                </a:solidFill>
                <a:latin typeface="Lustria Bold"/>
              </a:rPr>
              <a:t>ountry Has the Most Alcohol Consumption?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CC40FFC-2FBA-4706-9F66-D51413DA08D2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800" y="2400300"/>
            <a:ext cx="12276000" cy="66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57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9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885500" y="7124700"/>
            <a:ext cx="3159950" cy="451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262920"/>
                </a:solidFill>
                <a:latin typeface="Open Sans Light"/>
              </a:rPr>
              <a:t>HARLEE REGAN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1125200" y="7737488"/>
            <a:ext cx="3971059" cy="2189774"/>
            <a:chOff x="0" y="0"/>
            <a:chExt cx="5294745" cy="3081076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5257800" cy="1270000"/>
            </a:xfrm>
            <a:prstGeom prst="rect">
              <a:avLst/>
            </a:prstGeom>
            <a:solidFill>
              <a:srgbClr val="EBDAA8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36945" y="1393803"/>
              <a:ext cx="5257800" cy="168727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US" sz="3200" dirty="0">
                  <a:solidFill>
                    <a:srgbClr val="EBDAA8"/>
                  </a:solidFill>
                  <a:latin typeface="Open Sans Light"/>
                </a:rPr>
                <a:t>2019</a:t>
              </a:r>
            </a:p>
            <a:p>
              <a:pPr algn="ctr">
                <a:lnSpc>
                  <a:spcPts val="3079"/>
                </a:lnSpc>
              </a:pPr>
              <a:r>
                <a:rPr lang="en-US" sz="3200" dirty="0">
                  <a:solidFill>
                    <a:srgbClr val="EBDAA8"/>
                  </a:solidFill>
                  <a:latin typeface="Open Sans Light"/>
                </a:rPr>
                <a:t>Russia likes beer and spirits(Vodka) best.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22267" y="339079"/>
              <a:ext cx="4213267" cy="673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4000" dirty="0">
                  <a:solidFill>
                    <a:srgbClr val="262920"/>
                  </a:solidFill>
                  <a:latin typeface="Open Sans Light"/>
                </a:rPr>
                <a:t>Russia</a:t>
              </a:r>
            </a:p>
          </p:txBody>
        </p:sp>
      </p:grpSp>
      <p:sp>
        <p:nvSpPr>
          <p:cNvPr id="16" name="AutoShape 16"/>
          <p:cNvSpPr/>
          <p:nvPr/>
        </p:nvSpPr>
        <p:spPr>
          <a:xfrm>
            <a:off x="-361950" y="0"/>
            <a:ext cx="19011900" cy="7581900"/>
          </a:xfrm>
          <a:prstGeom prst="rect">
            <a:avLst/>
          </a:prstGeom>
          <a:solidFill>
            <a:srgbClr val="EBDAA8"/>
          </a:solidFill>
        </p:spPr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5B5D5DB-4067-4D29-AC17-B0C44989C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85700"/>
            <a:ext cx="7730527" cy="6120000"/>
          </a:xfrm>
          <a:prstGeom prst="rect">
            <a:avLst/>
          </a:prstGeom>
        </p:spPr>
      </p:pic>
      <p:grpSp>
        <p:nvGrpSpPr>
          <p:cNvPr id="20" name="Group 6">
            <a:extLst>
              <a:ext uri="{FF2B5EF4-FFF2-40B4-BE49-F238E27FC236}">
                <a16:creationId xmlns:a16="http://schemas.microsoft.com/office/drawing/2014/main" id="{1E87FEC2-9106-46D3-B16E-F6C7BD3F953B}"/>
              </a:ext>
            </a:extLst>
          </p:cNvPr>
          <p:cNvGrpSpPr/>
          <p:nvPr/>
        </p:nvGrpSpPr>
        <p:grpSpPr>
          <a:xfrm>
            <a:off x="2362200" y="7737488"/>
            <a:ext cx="3943350" cy="2183234"/>
            <a:chOff x="0" y="0"/>
            <a:chExt cx="5257800" cy="3071874"/>
          </a:xfrm>
        </p:grpSpPr>
        <p:sp>
          <p:nvSpPr>
            <p:cNvPr id="21" name="AutoShape 7">
              <a:extLst>
                <a:ext uri="{FF2B5EF4-FFF2-40B4-BE49-F238E27FC236}">
                  <a16:creationId xmlns:a16="http://schemas.microsoft.com/office/drawing/2014/main" id="{F4267990-A0AE-408C-BAC8-7D74B58AA87C}"/>
                </a:ext>
              </a:extLst>
            </p:cNvPr>
            <p:cNvSpPr/>
            <p:nvPr/>
          </p:nvSpPr>
          <p:spPr>
            <a:xfrm>
              <a:off x="0" y="0"/>
              <a:ext cx="5257800" cy="1270000"/>
            </a:xfrm>
            <a:prstGeom prst="rect">
              <a:avLst/>
            </a:prstGeom>
            <a:solidFill>
              <a:srgbClr val="EBDAA8"/>
            </a:solidFill>
          </p:spPr>
        </p:sp>
        <p:sp>
          <p:nvSpPr>
            <p:cNvPr id="22" name="TextBox 9">
              <a:extLst>
                <a:ext uri="{FF2B5EF4-FFF2-40B4-BE49-F238E27FC236}">
                  <a16:creationId xmlns:a16="http://schemas.microsoft.com/office/drawing/2014/main" id="{55E9A9FC-2065-4469-BC93-E081D83C8ED3}"/>
                </a:ext>
              </a:extLst>
            </p:cNvPr>
            <p:cNvSpPr txBox="1"/>
            <p:nvPr/>
          </p:nvSpPr>
          <p:spPr>
            <a:xfrm>
              <a:off x="522267" y="1393803"/>
              <a:ext cx="3948133" cy="167807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US" sz="3200" dirty="0">
                  <a:solidFill>
                    <a:srgbClr val="EBDAA8"/>
                  </a:solidFill>
                  <a:latin typeface="Open Sans Light"/>
                </a:rPr>
                <a:t>2019</a:t>
              </a:r>
            </a:p>
            <a:p>
              <a:pPr algn="ctr">
                <a:lnSpc>
                  <a:spcPts val="3079"/>
                </a:lnSpc>
              </a:pPr>
              <a:r>
                <a:rPr lang="en-US" sz="3200" dirty="0">
                  <a:solidFill>
                    <a:srgbClr val="EBDAA8"/>
                  </a:solidFill>
                  <a:latin typeface="Open Sans Light"/>
                </a:rPr>
                <a:t>Germany likes Beer best</a:t>
              </a:r>
            </a:p>
          </p:txBody>
        </p:sp>
        <p:sp>
          <p:nvSpPr>
            <p:cNvPr id="23" name="TextBox 10">
              <a:extLst>
                <a:ext uri="{FF2B5EF4-FFF2-40B4-BE49-F238E27FC236}">
                  <a16:creationId xmlns:a16="http://schemas.microsoft.com/office/drawing/2014/main" id="{E41FDF58-996F-435E-A9DE-43C717E45D0B}"/>
                </a:ext>
              </a:extLst>
            </p:cNvPr>
            <p:cNvSpPr txBox="1"/>
            <p:nvPr/>
          </p:nvSpPr>
          <p:spPr>
            <a:xfrm>
              <a:off x="522267" y="339079"/>
              <a:ext cx="4213267" cy="673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4000" dirty="0">
                  <a:solidFill>
                    <a:srgbClr val="262920"/>
                  </a:solidFill>
                  <a:latin typeface="Open Sans Light"/>
                </a:rPr>
                <a:t>Germany</a:t>
              </a:r>
            </a:p>
          </p:txBody>
        </p:sp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3A6C62C8-7ABB-40C6-AC6E-A080221304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2547" y="1385700"/>
            <a:ext cx="7740782" cy="6120000"/>
          </a:xfrm>
          <a:prstGeom prst="rect">
            <a:avLst/>
          </a:prstGeom>
        </p:spPr>
      </p:pic>
      <p:sp>
        <p:nvSpPr>
          <p:cNvPr id="14" name="TextBox 19">
            <a:extLst>
              <a:ext uri="{FF2B5EF4-FFF2-40B4-BE49-F238E27FC236}">
                <a16:creationId xmlns:a16="http://schemas.microsoft.com/office/drawing/2014/main" id="{B45106B5-C401-409F-8201-DAC5E832391B}"/>
              </a:ext>
            </a:extLst>
          </p:cNvPr>
          <p:cNvSpPr txBox="1"/>
          <p:nvPr/>
        </p:nvSpPr>
        <p:spPr>
          <a:xfrm>
            <a:off x="2819400" y="444050"/>
            <a:ext cx="12649200" cy="519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4000" dirty="0">
                <a:solidFill>
                  <a:srgbClr val="262920"/>
                </a:solidFill>
                <a:latin typeface="Lustria Bold"/>
              </a:rPr>
              <a:t>Which Type Alcohol They Like Best?</a:t>
            </a:r>
          </a:p>
        </p:txBody>
      </p:sp>
      <p:pic>
        <p:nvPicPr>
          <p:cNvPr id="3" name="图形 2" descr="香槟酒杯 轮廓">
            <a:extLst>
              <a:ext uri="{FF2B5EF4-FFF2-40B4-BE49-F238E27FC236}">
                <a16:creationId xmlns:a16="http://schemas.microsoft.com/office/drawing/2014/main" id="{2A7C70BC-FCA7-4483-91C0-56083F8EE4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38161" y="246536"/>
            <a:ext cx="914400" cy="914400"/>
          </a:xfrm>
          <a:prstGeom prst="rect">
            <a:avLst/>
          </a:prstGeom>
        </p:spPr>
      </p:pic>
      <p:pic>
        <p:nvPicPr>
          <p:cNvPr id="8" name="图形 7" descr="马提尼酒 轮廓">
            <a:extLst>
              <a:ext uri="{FF2B5EF4-FFF2-40B4-BE49-F238E27FC236}">
                <a16:creationId xmlns:a16="http://schemas.microsoft.com/office/drawing/2014/main" id="{4A1CC813-623C-41C4-A04B-B8A2759E60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542938" y="246536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8F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61200" y="-628053"/>
            <a:ext cx="10223106" cy="82296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E4748B3-A840-4D4B-966E-EE3DD122FA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1595687"/>
            <a:ext cx="12166373" cy="665511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3356399" y="5753100"/>
            <a:ext cx="8132001" cy="3697355"/>
            <a:chOff x="0" y="2750285"/>
            <a:chExt cx="10842668" cy="492981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2750285"/>
              <a:ext cx="1060123" cy="805716"/>
            </a:xfrm>
            <a:prstGeom prst="rect">
              <a:avLst/>
            </a:prstGeom>
          </p:spPr>
        </p:pic>
        <p:sp>
          <p:nvSpPr>
            <p:cNvPr id="4" name="TextBox 4"/>
            <p:cNvSpPr txBox="1"/>
            <p:nvPr/>
          </p:nvSpPr>
          <p:spPr>
            <a:xfrm>
              <a:off x="0" y="4602329"/>
              <a:ext cx="10171772" cy="3077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altLang="zh-CN" sz="2800" dirty="0">
                  <a:solidFill>
                    <a:srgbClr val="EBDAA8"/>
                  </a:solidFill>
                  <a:latin typeface="Open Sans Light"/>
                </a:rPr>
                <a:t>Finland,              </a:t>
              </a:r>
              <a:r>
                <a:rPr lang="en-US" sz="2800" dirty="0">
                  <a:solidFill>
                    <a:srgbClr val="EBDAA8"/>
                  </a:solidFill>
                  <a:latin typeface="Open Sans Light"/>
                </a:rPr>
                <a:t>Norway, </a:t>
              </a:r>
            </a:p>
            <a:p>
              <a:pPr algn="l">
                <a:lnSpc>
                  <a:spcPts val="3639"/>
                </a:lnSpc>
              </a:pPr>
              <a:r>
                <a:rPr lang="en-US" sz="2800" dirty="0">
                  <a:solidFill>
                    <a:srgbClr val="EBDAA8"/>
                  </a:solidFill>
                  <a:latin typeface="Open Sans Light"/>
                </a:rPr>
                <a:t>Denmark,           Iceland, </a:t>
              </a:r>
            </a:p>
            <a:p>
              <a:pPr algn="l">
                <a:lnSpc>
                  <a:spcPts val="3639"/>
                </a:lnSpc>
              </a:pPr>
              <a:r>
                <a:rPr lang="en-US" sz="2800" dirty="0">
                  <a:solidFill>
                    <a:srgbClr val="EBDAA8"/>
                  </a:solidFill>
                  <a:latin typeface="Open Sans Light"/>
                </a:rPr>
                <a:t>Switzerland,       Netherland, </a:t>
              </a:r>
            </a:p>
            <a:p>
              <a:pPr algn="l">
                <a:lnSpc>
                  <a:spcPts val="3639"/>
                </a:lnSpc>
              </a:pPr>
              <a:r>
                <a:rPr lang="en-US" sz="2800" dirty="0">
                  <a:solidFill>
                    <a:srgbClr val="EBDAA8"/>
                  </a:solidFill>
                  <a:latin typeface="Open Sans Light"/>
                </a:rPr>
                <a:t>Canada,              New Zealand, </a:t>
              </a:r>
            </a:p>
            <a:p>
              <a:pPr algn="l">
                <a:lnSpc>
                  <a:spcPts val="3639"/>
                </a:lnSpc>
              </a:pPr>
              <a:r>
                <a:rPr lang="en-US" sz="2800" dirty="0">
                  <a:solidFill>
                    <a:srgbClr val="EBDAA8"/>
                  </a:solidFill>
                  <a:latin typeface="Open Sans Light"/>
                </a:rPr>
                <a:t>Sweden,              Australia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" y="3661497"/>
              <a:ext cx="10842667" cy="9105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26"/>
                </a:lnSpc>
              </a:pPr>
              <a:r>
                <a:rPr lang="en-US" sz="4000" dirty="0">
                  <a:solidFill>
                    <a:srgbClr val="EBDAA8"/>
                  </a:solidFill>
                  <a:latin typeface="Lustria Bold"/>
                </a:rPr>
                <a:t>2018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66775" y="786269"/>
            <a:ext cx="7643000" cy="519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altLang="zh-CN" sz="4000" dirty="0">
                <a:solidFill>
                  <a:srgbClr val="EBDAA8"/>
                </a:solidFill>
                <a:latin typeface="Lustria Bold"/>
              </a:rPr>
              <a:t>Which Country is the Happiest?</a:t>
            </a:r>
            <a:endParaRPr lang="en-US" sz="4000" dirty="0">
              <a:solidFill>
                <a:srgbClr val="EBDAA8"/>
              </a:solidFill>
              <a:latin typeface="Lustria Bold"/>
            </a:endParaRPr>
          </a:p>
        </p:txBody>
      </p:sp>
    </p:spTree>
    <p:extLst>
      <p:ext uri="{BB962C8B-B14F-4D97-AF65-F5344CB8AC3E}">
        <p14:creationId xmlns:p14="http://schemas.microsoft.com/office/powerpoint/2010/main" val="3546456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9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19910" y="9419762"/>
            <a:ext cx="18802364" cy="1147932"/>
          </a:xfrm>
          <a:prstGeom prst="rect">
            <a:avLst/>
          </a:prstGeom>
          <a:solidFill>
            <a:srgbClr val="A18F63"/>
          </a:solidFill>
        </p:spPr>
      </p:sp>
      <p:sp>
        <p:nvSpPr>
          <p:cNvPr id="5" name="TextBox 5"/>
          <p:cNvSpPr txBox="1"/>
          <p:nvPr/>
        </p:nvSpPr>
        <p:spPr>
          <a:xfrm>
            <a:off x="3910600" y="881649"/>
            <a:ext cx="1046680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 b="1" dirty="0">
                <a:solidFill>
                  <a:srgbClr val="EBDAA8"/>
                </a:solidFill>
                <a:latin typeface="Lustria Bold"/>
              </a:rPr>
              <a:t>All Countries and Regions Relationship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DB594B47-ABF1-4CBB-A278-13299BA89B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96"/>
          <a:stretch/>
        </p:blipFill>
        <p:spPr>
          <a:xfrm>
            <a:off x="7772400" y="2247900"/>
            <a:ext cx="9655352" cy="6479389"/>
          </a:xfrm>
          <a:prstGeom prst="rect">
            <a:avLst/>
          </a:prstGeom>
        </p:spPr>
      </p:pic>
      <p:grpSp>
        <p:nvGrpSpPr>
          <p:cNvPr id="16" name="Group 6">
            <a:extLst>
              <a:ext uri="{FF2B5EF4-FFF2-40B4-BE49-F238E27FC236}">
                <a16:creationId xmlns:a16="http://schemas.microsoft.com/office/drawing/2014/main" id="{7FA8B5EC-7AF5-4CD0-8D3B-2582E261E65B}"/>
              </a:ext>
            </a:extLst>
          </p:cNvPr>
          <p:cNvGrpSpPr/>
          <p:nvPr/>
        </p:nvGrpSpPr>
        <p:grpSpPr>
          <a:xfrm>
            <a:off x="1066800" y="2171700"/>
            <a:ext cx="5943600" cy="3467784"/>
            <a:chOff x="0" y="-57151"/>
            <a:chExt cx="4828462" cy="3287938"/>
          </a:xfrm>
        </p:grpSpPr>
        <p:sp>
          <p:nvSpPr>
            <p:cNvPr id="17" name="TextBox 7">
              <a:extLst>
                <a:ext uri="{FF2B5EF4-FFF2-40B4-BE49-F238E27FC236}">
                  <a16:creationId xmlns:a16="http://schemas.microsoft.com/office/drawing/2014/main" id="{78FE55EB-6FF1-482C-8FCE-3A10162D73F5}"/>
                </a:ext>
              </a:extLst>
            </p:cNvPr>
            <p:cNvSpPr txBox="1"/>
            <p:nvPr/>
          </p:nvSpPr>
          <p:spPr>
            <a:xfrm>
              <a:off x="22652" y="1723078"/>
              <a:ext cx="4788011" cy="1507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800" dirty="0">
                  <a:solidFill>
                    <a:srgbClr val="EBDAA8"/>
                  </a:solidFill>
                  <a:latin typeface="Open Sans Light"/>
                </a:rPr>
                <a:t>Most of smaller rings is in the lower happiness score section. Most of bigger rings is in the higher happiness score section.</a:t>
              </a:r>
            </a:p>
          </p:txBody>
        </p:sp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1E1B6D45-7F29-4850-82CF-D2AFAA0804B5}"/>
                </a:ext>
              </a:extLst>
            </p:cNvPr>
            <p:cNvSpPr txBox="1"/>
            <p:nvPr/>
          </p:nvSpPr>
          <p:spPr>
            <a:xfrm>
              <a:off x="0" y="-57151"/>
              <a:ext cx="4828462" cy="14711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ct val="75000"/>
                </a:lnSpc>
              </a:pPr>
              <a:r>
                <a:rPr lang="en-US" altLang="zh-CN" sz="6600" b="1" dirty="0">
                  <a:solidFill>
                    <a:srgbClr val="EBDAA8"/>
                  </a:solidFill>
                  <a:latin typeface="Open Sans Light"/>
                </a:rPr>
                <a:t>Positive Relationship?</a:t>
              </a:r>
              <a:endParaRPr lang="en-US" sz="6600" b="1" dirty="0">
                <a:solidFill>
                  <a:srgbClr val="EBDAA8"/>
                </a:solidFill>
                <a:latin typeface="Open Sans Light"/>
              </a:endParaRPr>
            </a:p>
          </p:txBody>
        </p:sp>
      </p:grpSp>
      <p:pic>
        <p:nvPicPr>
          <p:cNvPr id="20" name="图片 19" descr="形状&#10;&#10;中度可信度描述已自动生成">
            <a:extLst>
              <a:ext uri="{FF2B5EF4-FFF2-40B4-BE49-F238E27FC236}">
                <a16:creationId xmlns:a16="http://schemas.microsoft.com/office/drawing/2014/main" id="{23599550-B631-45BF-A982-3B448AB3C27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50" y="5639623"/>
            <a:ext cx="6539500" cy="3887937"/>
          </a:xfrm>
          <a:prstGeom prst="rect">
            <a:avLst/>
          </a:prstGeom>
        </p:spPr>
      </p:pic>
      <p:sp>
        <p:nvSpPr>
          <p:cNvPr id="4" name="椭圆 3">
            <a:extLst>
              <a:ext uri="{FF2B5EF4-FFF2-40B4-BE49-F238E27FC236}">
                <a16:creationId xmlns:a16="http://schemas.microsoft.com/office/drawing/2014/main" id="{CF6FFFD5-4E81-4624-8ABF-0159BB76F1E1}"/>
              </a:ext>
            </a:extLst>
          </p:cNvPr>
          <p:cNvSpPr/>
          <p:nvPr/>
        </p:nvSpPr>
        <p:spPr>
          <a:xfrm>
            <a:off x="7730533" y="2400300"/>
            <a:ext cx="9237750" cy="164900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44F214A-6179-49BD-84F7-DDE79120D699}"/>
              </a:ext>
            </a:extLst>
          </p:cNvPr>
          <p:cNvSpPr/>
          <p:nvPr/>
        </p:nvSpPr>
        <p:spPr>
          <a:xfrm>
            <a:off x="7730533" y="6230257"/>
            <a:ext cx="9237750" cy="164900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652</Words>
  <Application>Microsoft Office PowerPoint</Application>
  <PresentationFormat>自定义</PresentationFormat>
  <Paragraphs>111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Lustria</vt:lpstr>
      <vt:lpstr>Arial</vt:lpstr>
      <vt:lpstr>等线</vt:lpstr>
      <vt:lpstr>Calibri</vt:lpstr>
      <vt:lpstr>Lustria Bold</vt:lpstr>
      <vt:lpstr>Open Sans Light</vt:lpstr>
      <vt:lpstr>Open Sans Light Italics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Blurred Wine Cellar Presentation</dc:title>
  <dc:creator>makeer</dc:creator>
  <cp:lastModifiedBy>Xiaoya Gao</cp:lastModifiedBy>
  <cp:revision>41</cp:revision>
  <dcterms:created xsi:type="dcterms:W3CDTF">2006-08-16T00:00:00Z</dcterms:created>
  <dcterms:modified xsi:type="dcterms:W3CDTF">2021-12-15T03:50:42Z</dcterms:modified>
  <dc:identifier>DAEydPJ2OVQ</dc:identifier>
</cp:coreProperties>
</file>

<file path=docProps/thumbnail.jpeg>
</file>